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6" r:id="rId2"/>
    <p:sldMasterId id="2147483701" r:id="rId3"/>
    <p:sldMasterId id="2147483662" r:id="rId4"/>
    <p:sldMasterId id="2147483695" r:id="rId5"/>
    <p:sldMasterId id="2147483697" r:id="rId6"/>
    <p:sldMasterId id="2147483699" r:id="rId7"/>
    <p:sldMasterId id="2147483703" r:id="rId8"/>
    <p:sldMasterId id="2147483705" r:id="rId9"/>
    <p:sldMasterId id="2147483673" r:id="rId10"/>
  </p:sldMasterIdLst>
  <p:notesMasterIdLst>
    <p:notesMasterId r:id="rId37"/>
  </p:notesMasterIdLst>
  <p:handoutMasterIdLst>
    <p:handoutMasterId r:id="rId38"/>
  </p:handoutMasterIdLst>
  <p:sldIdLst>
    <p:sldId id="296" r:id="rId11"/>
    <p:sldId id="257" r:id="rId12"/>
    <p:sldId id="275" r:id="rId13"/>
    <p:sldId id="297" r:id="rId14"/>
    <p:sldId id="258" r:id="rId15"/>
    <p:sldId id="279" r:id="rId16"/>
    <p:sldId id="282" r:id="rId17"/>
    <p:sldId id="269" r:id="rId18"/>
    <p:sldId id="292" r:id="rId19"/>
    <p:sldId id="259" r:id="rId20"/>
    <p:sldId id="293" r:id="rId21"/>
    <p:sldId id="294" r:id="rId22"/>
    <p:sldId id="298" r:id="rId23"/>
    <p:sldId id="261" r:id="rId24"/>
    <p:sldId id="274" r:id="rId25"/>
    <p:sldId id="265" r:id="rId26"/>
    <p:sldId id="280" r:id="rId27"/>
    <p:sldId id="299" r:id="rId28"/>
    <p:sldId id="281" r:id="rId29"/>
    <p:sldId id="303" r:id="rId30"/>
    <p:sldId id="302" r:id="rId31"/>
    <p:sldId id="288" r:id="rId32"/>
    <p:sldId id="276" r:id="rId33"/>
    <p:sldId id="278" r:id="rId34"/>
    <p:sldId id="289" r:id="rId35"/>
    <p:sldId id="301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er, Jamie" initials="CJ" lastIdx="1" clrIdx="0">
    <p:extLst>
      <p:ext uri="{19B8F6BF-5375-455C-9EA6-DF929625EA0E}">
        <p15:presenceInfo xmlns:p15="http://schemas.microsoft.com/office/powerpoint/2012/main" userId="S-1-5-21-2509641344-1052565914-3260824488-1750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35"/>
    <a:srgbClr val="000000"/>
    <a:srgbClr val="2F5796"/>
    <a:srgbClr val="2F574D"/>
    <a:srgbClr val="2F5700"/>
    <a:srgbClr val="07164D"/>
    <a:srgbClr val="081852"/>
    <a:srgbClr val="42385F"/>
    <a:srgbClr val="D23732"/>
    <a:srgbClr val="BC3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94682"/>
  </p:normalViewPr>
  <p:slideViewPr>
    <p:cSldViewPr snapToGrid="0" snapToObjects="1">
      <p:cViewPr varScale="1">
        <p:scale>
          <a:sx n="159" d="100"/>
          <a:sy n="159" d="100"/>
        </p:scale>
        <p:origin x="26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commentAuthors" Target="commentAuthor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Slide Full Widt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F3AA0-F6DB-FE47-A702-E7EEB380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26DEA87-87EB-9A4B-8FCB-3F27A4CC898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1E7FDD-C2E5-5249-A9F8-313DB3D777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08589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A864BC-59D8-EC43-8DEF-60200B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CB8B87-1508-2448-956A-192B228423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653EFA-C7D3-2D4E-BFAD-94C1BC20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32736-02FF-FD4D-91FF-5FCE1B10F0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728C29-9B5E-E54D-8740-E7B23506D0B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24511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D6FE81-54E9-7347-A205-504FC2F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A6E938-B138-154B-99CF-9696C7012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58978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EE2B5-1F0F-9E4B-B5CA-9E717F5F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29"/>
            <a:ext cx="8254820" cy="1759821"/>
          </a:xfrm>
          <a:prstGeom prst="rect">
            <a:avLst/>
          </a:prstGeom>
        </p:spPr>
        <p:txBody>
          <a:bodyPr anchor="b"/>
          <a:lstStyle>
            <a:lvl1pPr algn="l">
              <a:defRPr sz="40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B241E2-8FB6-F943-B798-E262601148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4" y="3045451"/>
            <a:ext cx="8254819" cy="20434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0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95872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F791B3-0D7B-A641-958B-5DAE1468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B98696-0B62-D14A-A6D3-4F3BC1771E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13DD53-F98E-A44F-AF88-314E929E9F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141F3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6614"/>
            <a:ext cx="8098637" cy="4071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280160"/>
            <a:ext cx="6270625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63944"/>
            <a:ext cx="6270624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567264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160"/>
            <a:ext cx="6407331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6407331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7232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ed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60" y="1280160"/>
            <a:ext cx="6331906" cy="356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58" y="63944"/>
            <a:ext cx="6331907" cy="121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990564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ing Live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19852"/>
            <a:ext cx="5029200" cy="412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72"/>
              </a:spcBef>
              <a:spcAft>
                <a:spcPts val="12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00"/>
              </a:spcBef>
              <a:spcAft>
                <a:spcPts val="6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65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848225"/>
            <a:ext cx="8099425" cy="2952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511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Tw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295685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193" y="1285630"/>
            <a:ext cx="8254820" cy="1536486"/>
          </a:xfrm>
          <a:prstGeom prst="rect">
            <a:avLst/>
          </a:prstGeom>
        </p:spPr>
        <p:txBody>
          <a:bodyPr anchor="t"/>
          <a:lstStyle>
            <a:lvl1pPr algn="l">
              <a:defRPr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193" y="2822116"/>
            <a:ext cx="8254819" cy="112500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733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194" y="4170458"/>
            <a:ext cx="8254819" cy="5105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31" y="1107963"/>
            <a:ext cx="6182139" cy="2130696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931" y="3238659"/>
            <a:ext cx="6182139" cy="8437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0931" y="4201732"/>
            <a:ext cx="6182139" cy="707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9109"/>
            <a:ext cx="7215809" cy="1517055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4140"/>
              </a:lnSpc>
              <a:defRPr sz="42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76164"/>
            <a:ext cx="7215809" cy="7329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d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df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6.pdf"/><Relationship Id="rId4" Type="http://schemas.openxmlformats.org/officeDocument/2006/relationships/image" Target="../media/image10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3.pdf"/><Relationship Id="rId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6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45"/>
            <a:ext cx="9144000" cy="511841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15" r:id="rId2"/>
    <p:sldLayoutId id="2147483716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llinois-Logo-Full-Color-RGB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33365" y="217163"/>
            <a:ext cx="189764" cy="274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726" r:id="rId3"/>
    <p:sldLayoutId id="2147483725" r:id="rId4"/>
    <p:sldLayoutId id="214748371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2936" y="0"/>
            <a:ext cx="9142199" cy="5118416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0"/>
            <a:ext cx="9144000" cy="514105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6350"/>
            <a:ext cx="9154541" cy="5148261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pic>
        <p:nvPicPr>
          <p:cNvPr id="12" name="Picture 11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1031" y="162488"/>
            <a:ext cx="1876552" cy="400722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Flobby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6350"/>
            <a:ext cx="9144000" cy="51482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2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nkstockPhotos-694054978 (72).jpg"/>
          <p:cNvPicPr>
            <a:picLocks noChangeAspect="1"/>
          </p:cNvPicPr>
          <p:nvPr userDrawn="1"/>
        </p:nvPicPr>
        <p:blipFill>
          <a:blip r:embed="rId4"/>
          <a:srcRect t="5825" b="10485"/>
          <a:stretch>
            <a:fillRect/>
          </a:stretch>
        </p:blipFill>
        <p:spPr>
          <a:xfrm>
            <a:off x="-1" y="2728"/>
            <a:ext cx="9144001" cy="514077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6350"/>
            <a:ext cx="9144000" cy="5148261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tock-527370201-72dpi.jpg"/>
          <p:cNvPicPr>
            <a:picLocks noChangeAspect="1"/>
          </p:cNvPicPr>
          <p:nvPr userDrawn="1"/>
        </p:nvPicPr>
        <p:blipFill>
          <a:blip r:embed="rId4"/>
          <a:srcRect b="16222"/>
          <a:stretch>
            <a:fillRect/>
          </a:stretch>
        </p:blipFill>
        <p:spPr>
          <a:xfrm>
            <a:off x="0" y="-6791"/>
            <a:ext cx="9144000" cy="513779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15" y="-17257"/>
            <a:ext cx="9144000" cy="514826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21218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-10541" y="-15562"/>
            <a:ext cx="9154541" cy="514546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5746" y="-15561"/>
            <a:ext cx="9154541" cy="514546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48621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-22239"/>
            <a:ext cx="9161011" cy="514390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7483"/>
            <a:ext cx="9154541" cy="5152140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eft_Formal rev BLU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864" y="137043"/>
            <a:ext cx="2017524" cy="429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f interior.jpg"/>
          <p:cNvPicPr>
            <a:picLocks noChangeAspect="1"/>
          </p:cNvPicPr>
          <p:nvPr userDrawn="1"/>
        </p:nvPicPr>
        <p:blipFill>
          <a:blip r:embed="rId4"/>
          <a:srcRect r="7400" b="6667"/>
          <a:stretch>
            <a:fillRect/>
          </a:stretch>
        </p:blipFill>
        <p:spPr>
          <a:xfrm>
            <a:off x="0" y="0"/>
            <a:ext cx="9172992" cy="51311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3739" y="0"/>
            <a:ext cx="9191479" cy="5143500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3739" y="5131168"/>
            <a:ext cx="9191479" cy="12332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eft_Formal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4379" y="155412"/>
            <a:ext cx="1909684" cy="407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2944058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K: Elbow 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9E50B2-D5ED-6945-96D4-A6BE4701B6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0C2882-129E-2540-9C35-BEFEBC84D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328" y="776288"/>
            <a:ext cx="5545168" cy="4071937"/>
          </a:xfrm>
        </p:spPr>
      </p:pic>
    </p:spTree>
    <p:extLst>
      <p:ext uri="{BB962C8B-B14F-4D97-AF65-F5344CB8AC3E}">
        <p14:creationId xmlns:p14="http://schemas.microsoft.com/office/powerpoint/2010/main" val="3925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BE8AE-AF60-1A41-8BA5-5ACEF156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755" y="776288"/>
            <a:ext cx="4500314" cy="4071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Cluster Characteristics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D7A299-51C2-FD44-8C9F-7B6693155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2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C43FC-4842-084E-87C8-4EB2E72D9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Adjusted Rand Index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with true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Silhouette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-1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Don't use true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distance to assigned center and next closest center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Evaluation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25B075-5A84-F940-AA05-04C7D362C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K-means 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02329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F1E7B6-1CD8-994F-A059-88B2BECF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Case Study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EA0EC1-5EBF-8C41-8183-81B8579B0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0391-61C6-F64E-8217-453ED37973F0}"/>
              </a:ext>
            </a:extLst>
          </p:cNvPr>
          <p:cNvSpPr txBox="1"/>
          <p:nvPr/>
        </p:nvSpPr>
        <p:spPr>
          <a:xfrm>
            <a:off x="680483" y="1371600"/>
            <a:ext cx="221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Credit Card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F73D41-E727-1D48-A140-501CF55A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956314"/>
            <a:ext cx="7601981" cy="19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8E8D16-77B9-334E-938A-73C116360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048" y="776288"/>
            <a:ext cx="5099728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0DB195-0533-E640-8C9B-6E87843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3B78D4-D109-0047-AFF9-ABC04D39C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CA2861-4F3A-DF4E-BC2C-90120788F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0 : 3436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1 : 2572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2 : 1270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3 : 1233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4 : 56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5 : 69 members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62507-4EA5-B946-836F-D059622F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Member Counts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FC988D-2F6D-E149-878E-D9D0D3DDF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3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136" y="776288"/>
            <a:ext cx="5801552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BA26B-3954-F345-A359-463858DAA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9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Density–Based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127652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DC01ED4-B929-984C-B596-6F64E94B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eps</a:t>
            </a:r>
            <a:r>
              <a:rPr lang="en-US" sz="1600" dirty="0"/>
              <a:t>: Max distance between two points to be considered as in same neighbor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min_samples</a:t>
            </a:r>
            <a:r>
              <a:rPr lang="en-US" sz="1600" dirty="0"/>
              <a:t>: Number of points that must lie within the neighborhood of the current point in order for it to be considered a core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Point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Core point</a:t>
            </a:r>
            <a:r>
              <a:rPr lang="en-US" sz="1600" dirty="0"/>
              <a:t>: At least min_samples of points within distance 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Border point</a:t>
            </a:r>
            <a:r>
              <a:rPr lang="en-US" sz="1600" dirty="0"/>
              <a:t>: A core point, but within eps to at least one core 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Noise point</a:t>
            </a:r>
            <a:r>
              <a:rPr lang="en-US" sz="1600" dirty="0"/>
              <a:t>: Neither core point nor border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All core points that are reachable to each other form a cluster. All border points of these core points also belong to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E6D99C-804B-5841-9D34-1A1A7F28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9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DBSCAN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Case Study – Credit Card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Clustering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C70FD1-BFA4-3749-BDF4-E31D5F902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7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E36FB4-D541-5D48-A3F9-E7B11DA7B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665" y="254817"/>
            <a:ext cx="7236069" cy="407193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B10642-3700-4D48-A04E-0E4E683E32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E8D16-EB9C-444F-98EC-D97F2543AD2D}"/>
              </a:ext>
            </a:extLst>
          </p:cNvPr>
          <p:cNvSpPr txBox="1"/>
          <p:nvPr/>
        </p:nvSpPr>
        <p:spPr>
          <a:xfrm>
            <a:off x="2211977" y="2952205"/>
            <a:ext cx="13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minpts</a:t>
            </a:r>
            <a:r>
              <a:rPr lang="en-US" i="1" dirty="0"/>
              <a:t> =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04B7B6-A008-104D-8494-E163A7BC37B7}"/>
                  </a:ext>
                </a:extLst>
              </p:cNvPr>
              <p:cNvSpPr txBox="1"/>
              <p:nvPr/>
            </p:nvSpPr>
            <p:spPr>
              <a:xfrm>
                <a:off x="4850674" y="862149"/>
                <a:ext cx="1497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04B7B6-A008-104D-8494-E163A7BC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74" y="862149"/>
                <a:ext cx="149787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80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260624-0B2D-864A-BF72-A8736F7C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63"/>
            <a:ext cx="8610926" cy="4845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36FFB-8F04-5043-999F-0C3BD631AD1A}"/>
              </a:ext>
            </a:extLst>
          </p:cNvPr>
          <p:cNvSpPr txBox="1"/>
          <p:nvPr/>
        </p:nvSpPr>
        <p:spPr>
          <a:xfrm>
            <a:off x="4528457" y="67926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MinPts</a:t>
            </a:r>
            <a:r>
              <a:rPr lang="en-US" i="1" dirty="0"/>
              <a:t>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2AE09-2BDC-414D-90ED-8656A36750E2}"/>
              </a:ext>
            </a:extLst>
          </p:cNvPr>
          <p:cNvSpPr txBox="1"/>
          <p:nvPr/>
        </p:nvSpPr>
        <p:spPr>
          <a:xfrm>
            <a:off x="5834743" y="1375954"/>
            <a:ext cx="2908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Core points</a:t>
            </a:r>
          </a:p>
          <a:p>
            <a:endParaRPr lang="en-US" dirty="0"/>
          </a:p>
          <a:p>
            <a:r>
              <a:rPr lang="en-US" dirty="0"/>
              <a:t>Yellow: Border points. Still part of the cluster because it’s within epsilon of a core point, but does not meet the </a:t>
            </a:r>
            <a:r>
              <a:rPr lang="en-US" dirty="0" err="1"/>
              <a:t>min_points</a:t>
            </a:r>
            <a:r>
              <a:rPr lang="en-US" dirty="0"/>
              <a:t> criteria.</a:t>
            </a:r>
          </a:p>
          <a:p>
            <a:endParaRPr lang="en-US" dirty="0"/>
          </a:p>
          <a:p>
            <a:r>
              <a:rPr lang="en-US" dirty="0"/>
              <a:t>Blue: Noise point. Not assigned to a cluster.</a:t>
            </a:r>
          </a:p>
        </p:txBody>
      </p:sp>
    </p:spTree>
    <p:extLst>
      <p:ext uri="{BB962C8B-B14F-4D97-AF65-F5344CB8AC3E}">
        <p14:creationId xmlns:p14="http://schemas.microsoft.com/office/powerpoint/2010/main" val="4243261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6F330C-0B8A-E541-A82F-88CDF188D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962" y="2132806"/>
            <a:ext cx="4533900" cy="1358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955EF-4ADF-BA4F-BE24-C402EBF4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 Learn DBSCAN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4B91A4-FE7B-6E4A-9482-21CF7B1F6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5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0B854EA-7564-F64A-B776-8A6B96869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min_samples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Greater than number of features, i.e., 2 times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Small eps preferable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K-distance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Estimation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9314EE-C9E6-924B-946F-364C86EF7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E53DA8-B93A-514C-8F3F-7692D78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Plot distance to nearest neighbor for all data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Choose a distance at elbow that covers majority of data points.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CE6F4-E0DF-DD4A-8BFC-E0B6877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K-distance Graph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875795-ED56-A148-AFA7-7FFFA3D19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27">
            <a:extLst>
              <a:ext uri="{FF2B5EF4-FFF2-40B4-BE49-F238E27FC236}">
                <a16:creationId xmlns:a16="http://schemas.microsoft.com/office/drawing/2014/main" id="{CCE73677-8855-0E44-A50C-8547EEF1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10" y="1621021"/>
            <a:ext cx="4380615" cy="31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8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4010EB-5570-BC45-89BD-E2F11C640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31466"/>
            <a:ext cx="3690666" cy="331551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4813F9-20EA-EE43-B3BC-31E93BE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vs. DBSCAN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05E21C-10DC-3141-B6F8-343EAB519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0A629-AA98-1B46-9796-9B84FD6B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27" y="1653390"/>
            <a:ext cx="4092128" cy="2871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33DBD-BF49-2145-900E-941E2AEA63FD}"/>
              </a:ext>
            </a:extLst>
          </p:cNvPr>
          <p:cNvSpPr txBox="1"/>
          <p:nvPr/>
        </p:nvSpPr>
        <p:spPr>
          <a:xfrm>
            <a:off x="595423" y="1007059"/>
            <a:ext cx="21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well.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A97E3-6813-3342-965F-F87345F6BAAF}"/>
              </a:ext>
            </a:extLst>
          </p:cNvPr>
          <p:cNvSpPr txBox="1"/>
          <p:nvPr/>
        </p:nvSpPr>
        <p:spPr>
          <a:xfrm>
            <a:off x="4216227" y="986820"/>
            <a:ext cx="467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 works poorly, but DBSCAN works well.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7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606E8DC-6B69-9248-9F21-20CCD6EB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742" y="776288"/>
            <a:ext cx="5801552" cy="40719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38061F-BADC-524C-AD9B-8F8704A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Data Visualization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DEECD-6E89-6045-B5AE-E0DFC9B210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7E41-407D-FA49-894C-EAC3170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 to K-means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CFEF-EC3D-9F4E-8EE2-3463E17A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Linden Lu</a:t>
            </a:r>
          </a:p>
        </p:txBody>
      </p:sp>
    </p:spTree>
    <p:extLst>
      <p:ext uri="{BB962C8B-B14F-4D97-AF65-F5344CB8AC3E}">
        <p14:creationId xmlns:p14="http://schemas.microsoft.com/office/powerpoint/2010/main" val="6529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757DA0-B202-554D-B09B-1FE2AE9B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K-means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Choose k centers randomly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Form k groups by centers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Recalculate centers of k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Repeat 2–4 until no change in groups or reach max_iter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Calculate total distance 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Repeat 1–6 pre-defined times (n_init)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Choose groups with smallest D as final clusters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K-means Clusterin</a:t>
            </a:r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7C119-B7A4-854C-9313-786F2DE7A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923" y="158868"/>
            <a:ext cx="7737641" cy="778894"/>
          </a:xfrm>
        </p:spPr>
        <p:txBody>
          <a:bodyPr>
            <a:noAutofit/>
          </a:bodyPr>
          <a:lstStyle/>
          <a:p>
            <a:r>
              <a:rPr lang="en-US" sz="2400" dirty="0"/>
              <a:t>K-means (k=2)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32F29-5106-2F40-BD56-CC3EC5CC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07B0C-174D-414C-A4BE-969F82E3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9225A8-43BE-D04C-B4FA-26C942679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E165C75-E164-4244-8AEB-41F668585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781902"/>
              </p:ext>
            </p:extLst>
          </p:nvPr>
        </p:nvGraphicFramePr>
        <p:xfrm>
          <a:off x="457200" y="1541832"/>
          <a:ext cx="67495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665">
                  <a:extLst>
                    <a:ext uri="{9D8B030D-6E8A-4147-A177-3AD203B41FA5}">
                      <a16:colId xmlns:a16="http://schemas.microsoft.com/office/drawing/2014/main" val="2915801037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1375833079"/>
                    </a:ext>
                  </a:extLst>
                </a:gridCol>
                <a:gridCol w="1467293">
                  <a:extLst>
                    <a:ext uri="{9D8B030D-6E8A-4147-A177-3AD203B41FA5}">
                      <a16:colId xmlns:a16="http://schemas.microsoft.com/office/drawing/2014/main" val="284463197"/>
                    </a:ext>
                  </a:extLst>
                </a:gridCol>
                <a:gridCol w="1486835">
                  <a:extLst>
                    <a:ext uri="{9D8B030D-6E8A-4147-A177-3AD203B41FA5}">
                      <a16:colId xmlns:a16="http://schemas.microsoft.com/office/drawing/2014/main" val="991606454"/>
                    </a:ext>
                  </a:extLst>
                </a:gridCol>
                <a:gridCol w="1349904">
                  <a:extLst>
                    <a:ext uri="{9D8B030D-6E8A-4147-A177-3AD203B41FA5}">
                      <a16:colId xmlns:a16="http://schemas.microsoft.com/office/drawing/2014/main" val="197508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petal_width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8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15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3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99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12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D5FE9-C03B-F346-AC0D-8B7586777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Reduces dimension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Retains major characteristics of original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Helps visualize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F6A774-2CAF-F544-A7EE-8443F89E4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5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58E9295-BB62-FA49-ADF9-C80FC0103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train-test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Hyperparameters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n_clusters: number of clusters, 𝑘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n_init: number of times to choose different initial centers, default 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max_iter: maximum number of iterations for the algorithm in any given run, default 300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random_state: random seed, enables reproducibility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3944"/>
            <a:ext cx="8098637" cy="712670"/>
          </a:xfrm>
        </p:spPr>
        <p:txBody>
          <a:bodyPr>
            <a:normAutofit/>
          </a:bodyPr>
          <a:lstStyle/>
          <a:p>
            <a:r>
              <a:rPr lang="en-US" dirty="0"/>
              <a:t>Scikit Learn K-means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49F49B-B283-7844-99B9-CF5432C52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71B4A-AC3C-8D4A-A2BA-391C4552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962" y="1561306"/>
            <a:ext cx="6565900" cy="25019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 Learn K-means Model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11F67-9EDE-5A4B-92EB-CF95C5BCD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5368"/>
      </p:ext>
    </p:extLst>
  </p:cSld>
  <p:clrMapOvr>
    <a:masterClrMapping/>
  </p:clrMapOvr>
</p:sld>
</file>

<file path=ppt/theme/theme1.xml><?xml version="1.0" encoding="utf-8"?>
<a:theme xmlns:a="http://schemas.openxmlformats.org/drawingml/2006/main" name="BIF Ex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26029E7F-8FBE-4A6E-87DE-89DBB63857CB}"/>
    </a:ext>
  </a:extLst>
</a:theme>
</file>

<file path=ppt/theme/theme10.xml><?xml version="1.0" encoding="utf-8"?>
<a:theme xmlns:a="http://schemas.openxmlformats.org/drawingml/2006/main" name="Office Them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DB3BC4B2-A86F-4A0C-848B-88A1C055099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F Interior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82A2E09-5814-4F7F-8CD5-BB17B64AF808}"/>
    </a:ext>
  </a:extLst>
</a:theme>
</file>

<file path=ppt/theme/theme3.xml><?xml version="1.0" encoding="utf-8"?>
<a:theme xmlns:a="http://schemas.openxmlformats.org/drawingml/2006/main" name="Older Student Sidewalk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743145AE-E926-4A43-BA01-97A5AB94DA86}"/>
    </a:ext>
  </a:extLst>
</a:theme>
</file>

<file path=ppt/theme/theme4.xml><?xml version="1.0" encoding="utf-8"?>
<a:theme xmlns:a="http://schemas.openxmlformats.org/drawingml/2006/main" name="Subtitle Slide Undergrads in Atrium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956E6EF-CB1F-4ECC-8FC4-6378B3BAF020}"/>
    </a:ext>
  </a:extLst>
</a:theme>
</file>

<file path=ppt/theme/theme5.xml><?xml version="1.0" encoding="utf-8"?>
<a:theme xmlns:a="http://schemas.openxmlformats.org/drawingml/2006/main" name="Student and Date Collage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C18C8C76-69DC-47CF-8741-B6636E12AF0C}"/>
    </a:ext>
  </a:extLst>
</a:theme>
</file>

<file path=ppt/theme/theme6.xml><?xml version="1.0" encoding="utf-8"?>
<a:theme xmlns:a="http://schemas.openxmlformats.org/drawingml/2006/main" name="3 Students Collaborating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58DB38E6-B4DE-4F79-8184-F4A2681E5D11}"/>
    </a:ext>
  </a:extLst>
</a:theme>
</file>

<file path=ppt/theme/theme7.xml><?xml version="1.0" encoding="utf-8"?>
<a:theme xmlns:a="http://schemas.openxmlformats.org/drawingml/2006/main" name="Formally Dress Older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3511AF49-D972-4728-BB09-86AF7E9867EC}"/>
    </a:ext>
  </a:extLst>
</a:theme>
</file>

<file path=ppt/theme/theme8.xml><?xml version="1.0" encoding="utf-8"?>
<a:theme xmlns:a="http://schemas.openxmlformats.org/drawingml/2006/main" name="Female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1CFEEBB9-38B4-477D-91E5-6C7EB178AAFF}"/>
    </a:ext>
  </a:extLst>
</a:theme>
</file>

<file path=ppt/theme/theme9.xml><?xml version="1.0" encoding="utf-8"?>
<a:theme xmlns:a="http://schemas.openxmlformats.org/drawingml/2006/main" name="Informal Smiling Student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.potx" id="{17667398-0062-4AA3-B132-14D229E798D1}" vid="{E68B7B43-E315-4675-B75C-B94038DBB9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BIF Exterior</Template>
  <TotalTime>18531</TotalTime>
  <Words>415</Words>
  <Application>Microsoft Macintosh PowerPoint</Application>
  <PresentationFormat>On-screen Show (16:9)</PresentationFormat>
  <Paragraphs>118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宋体</vt:lpstr>
      <vt:lpstr>Arial</vt:lpstr>
      <vt:lpstr>Calibri</vt:lpstr>
      <vt:lpstr>Cambria Math</vt:lpstr>
      <vt:lpstr>BIF Exterior</vt:lpstr>
      <vt:lpstr>BIF Interior</vt:lpstr>
      <vt:lpstr>Older Student Sidewalk</vt:lpstr>
      <vt:lpstr>Subtitle Slide Undergrads in Atrium</vt:lpstr>
      <vt:lpstr>Student and Date Collage</vt:lpstr>
      <vt:lpstr>3 Students Collaborating</vt:lpstr>
      <vt:lpstr>Formally Dress Older Student</vt:lpstr>
      <vt:lpstr>Female Student</vt:lpstr>
      <vt:lpstr>Informal Smiling Student</vt:lpstr>
      <vt:lpstr>Office Theme</vt:lpstr>
      <vt:lpstr>Introduction to Clustering</vt:lpstr>
      <vt:lpstr>Introduction to Clustering</vt:lpstr>
      <vt:lpstr>Introduction to K-means Clustering</vt:lpstr>
      <vt:lpstr>Introduction to K-means Clustering</vt:lpstr>
      <vt:lpstr>K-means (k=2)</vt:lpstr>
      <vt:lpstr>Iris Dataset</vt:lpstr>
      <vt:lpstr>Principal Component Analysis (PCA)</vt:lpstr>
      <vt:lpstr>Scikit Learn K-means Model</vt:lpstr>
      <vt:lpstr>Scikit Learn K-means Model </vt:lpstr>
      <vt:lpstr>Determine K: Elbow Method</vt:lpstr>
      <vt:lpstr>Explore Cluster Characteristics</vt:lpstr>
      <vt:lpstr>Cluster Evaluation</vt:lpstr>
      <vt:lpstr>K-means Case Study</vt:lpstr>
      <vt:lpstr>K-means Case Study </vt:lpstr>
      <vt:lpstr>Determine K</vt:lpstr>
      <vt:lpstr>Cluster Member Counts</vt:lpstr>
      <vt:lpstr>Visualize Data</vt:lpstr>
      <vt:lpstr>Introduction to Density–Based Clustering</vt:lpstr>
      <vt:lpstr>DBSCAN</vt:lpstr>
      <vt:lpstr>PowerPoint Presentation</vt:lpstr>
      <vt:lpstr>PowerPoint Presentation</vt:lpstr>
      <vt:lpstr>Scikit Learn DBSCAN Model</vt:lpstr>
      <vt:lpstr>Hyperparameter Estimation</vt:lpstr>
      <vt:lpstr>K-distance Graph</vt:lpstr>
      <vt:lpstr>K-means vs. DBSCAN</vt:lpstr>
      <vt:lpstr>Credit Card Data Visualization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ACCY577   Machine Learning for Accounting</dc:title>
  <dc:creator>Lu, Zhenzhong Linden</dc:creator>
  <cp:lastModifiedBy>Lu, Zhenzhong Linden</cp:lastModifiedBy>
  <cp:revision>65</cp:revision>
  <cp:lastPrinted>2019-11-19T17:05:41Z</cp:lastPrinted>
  <dcterms:created xsi:type="dcterms:W3CDTF">2019-10-12T20:28:15Z</dcterms:created>
  <dcterms:modified xsi:type="dcterms:W3CDTF">2020-01-04T02:18:43Z</dcterms:modified>
</cp:coreProperties>
</file>